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7" r:id="rId3"/>
    <p:sldId id="268" r:id="rId4"/>
    <p:sldId id="269" r:id="rId5"/>
    <p:sldId id="270" r:id="rId7"/>
    <p:sldId id="271" r:id="rId8"/>
    <p:sldId id="272" r:id="rId9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D1411-33F7-47E4-B6D1-E463CD8D15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5D13-9EC0-471D-8902-B57493C843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FE54-B5A0-4BD1-AF78-D6CEBA9757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688B-65CD-4541-B2C1-BD71EC87DF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530" y="1292929"/>
            <a:ext cx="34985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02</a:t>
            </a:r>
            <a:endParaRPr lang="zh-CN" altLang="en-US" sz="16600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16200000" flipV="1">
            <a:off x="-1797041" y="1838527"/>
            <a:ext cx="4699514" cy="1083281"/>
          </a:xfrm>
          <a:custGeom>
            <a:avLst/>
            <a:gdLst>
              <a:gd name="connsiteX0" fmla="*/ 6260239 w 6260239"/>
              <a:gd name="connsiteY0" fmla="*/ 1443042 h 1443042"/>
              <a:gd name="connsiteX1" fmla="*/ 6260239 w 6260239"/>
              <a:gd name="connsiteY1" fmla="*/ 1370077 h 1443042"/>
              <a:gd name="connsiteX2" fmla="*/ 3239468 w 6260239"/>
              <a:gd name="connsiteY2" fmla="*/ 0 h 1443042"/>
              <a:gd name="connsiteX3" fmla="*/ 0 w 6260239"/>
              <a:gd name="connsiteY3" fmla="*/ 1443042 h 144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close/>
              </a:path>
            </a:pathLst>
          </a:custGeom>
          <a:solidFill>
            <a:srgbClr val="3F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V="1">
            <a:off x="-1848193" y="2236110"/>
            <a:ext cx="4801818" cy="1083280"/>
          </a:xfrm>
          <a:custGeom>
            <a:avLst/>
            <a:gdLst>
              <a:gd name="connsiteX0" fmla="*/ 6396518 w 6396518"/>
              <a:gd name="connsiteY0" fmla="*/ 1443041 h 1443041"/>
              <a:gd name="connsiteX1" fmla="*/ 3214875 w 6396518"/>
              <a:gd name="connsiteY1" fmla="*/ 0 h 1443041"/>
              <a:gd name="connsiteX2" fmla="*/ 0 w 6396518"/>
              <a:gd name="connsiteY2" fmla="*/ 1432086 h 1443041"/>
              <a:gd name="connsiteX3" fmla="*/ 0 w 6396518"/>
              <a:gd name="connsiteY3" fmla="*/ 1443041 h 144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rot="16200000" flipV="1">
            <a:off x="-325636" y="510017"/>
            <a:ext cx="1815980" cy="828167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09670" y="2095264"/>
            <a:ext cx="0" cy="107031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10"/>
          <p:cNvSpPr/>
          <p:nvPr/>
        </p:nvSpPr>
        <p:spPr>
          <a:xfrm rot="2700000">
            <a:off x="8775442" y="2259553"/>
            <a:ext cx="713633" cy="713633"/>
          </a:xfrm>
          <a:custGeom>
            <a:avLst/>
            <a:gdLst>
              <a:gd name="connsiteX0" fmla="*/ 0 w 950633"/>
              <a:gd name="connsiteY0" fmla="*/ 0 h 950633"/>
              <a:gd name="connsiteX1" fmla="*/ 950633 w 950633"/>
              <a:gd name="connsiteY1" fmla="*/ 950633 h 950633"/>
              <a:gd name="connsiteX2" fmla="*/ 0 w 950633"/>
              <a:gd name="connsiteY2" fmla="*/ 950633 h 95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close/>
              </a:path>
            </a:pathLst>
          </a:custGeom>
          <a:solidFill>
            <a:srgbClr val="3F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98444" y="1625482"/>
            <a:ext cx="3608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</a:rPr>
              <a:t>U-Code Technology</a:t>
            </a:r>
            <a:endParaRPr lang="zh-CN" altLang="en-US" sz="3200" dirty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98111" y="2621954"/>
            <a:ext cx="382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  <a:cs typeface="Calibri" panose="020F0502020204030204" pitchFamily="34" charset="0"/>
              </a:rPr>
              <a:t>Optimized deep compression technology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09095" y="0"/>
            <a:ext cx="4934907" cy="5143500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1 Título"/>
          <p:cNvSpPr txBox="1"/>
          <p:nvPr/>
        </p:nvSpPr>
        <p:spPr>
          <a:xfrm>
            <a:off x="4208780" y="123190"/>
            <a:ext cx="49352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Ultra 265 </a:t>
            </a:r>
            <a:r>
              <a:rPr lang="en-US" altLang="zh-CN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Bandwidth-light</a:t>
            </a:r>
            <a:endParaRPr lang="zh-CN" altLang="en-US" sz="2400" b="1" dirty="0">
              <a:solidFill>
                <a:srgbClr val="FFC000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4" name="1 Título"/>
          <p:cNvSpPr txBox="1"/>
          <p:nvPr/>
        </p:nvSpPr>
        <p:spPr>
          <a:xfrm>
            <a:off x="711835" y="123190"/>
            <a:ext cx="1915795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H.264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/>
        </p:nvSpPr>
        <p:spPr>
          <a:xfrm>
            <a:off x="1268489" y="3125718"/>
            <a:ext cx="1379605" cy="4679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FFC000"/>
                </a:solidFill>
                <a:latin typeface="Rockwell Extra Bold" panose="02060903040505020403" pitchFamily="18" charset="0"/>
                <a:ea typeface="+mn-ea"/>
                <a:cs typeface="Times New Roman" panose="02020603050405020304" pitchFamily="18" charset="0"/>
              </a:rPr>
              <a:t>5-ch</a:t>
            </a:r>
            <a:endParaRPr lang="zh-CN" altLang="en-US" sz="3200" b="1" dirty="0">
              <a:solidFill>
                <a:srgbClr val="FFC000"/>
              </a:solidFill>
              <a:latin typeface="Rockwell Extra Bold" panose="020609030405050204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 Placeholder 9"/>
          <p:cNvSpPr>
            <a:spLocks noGrp="1"/>
          </p:cNvSpPr>
          <p:nvPr/>
        </p:nvSpPr>
        <p:spPr>
          <a:xfrm>
            <a:off x="5564638" y="3125718"/>
            <a:ext cx="1935784" cy="4679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FFC000"/>
                </a:solidFill>
                <a:latin typeface="Rockwell Extra Bold" panose="02060903040505020403" pitchFamily="18" charset="0"/>
                <a:ea typeface="+mn-ea"/>
                <a:cs typeface="Times New Roman" panose="02020603050405020304" pitchFamily="18" charset="0"/>
              </a:rPr>
              <a:t>20-ch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4208780" y="4166870"/>
            <a:ext cx="4831715" cy="107632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16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Advanced Mode: Up to 80%-95% </a:t>
            </a:r>
            <a:r>
              <a:rPr lang="en-US" altLang="zh-CN" sz="1600" b="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en-US" altLang="zh-CN" sz="16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andwidth reduction</a:t>
            </a:r>
            <a:endParaRPr lang="zh-CN" altLang="en-US" sz="16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08780" y="3829050"/>
            <a:ext cx="49352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Basic Mode: Up to 25%-80%  bandwidth reduction</a:t>
            </a:r>
            <a:endParaRPr lang="zh-CN" altLang="en-US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409848" y="1110765"/>
            <a:ext cx="1799246" cy="635695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250440" y="1110615"/>
            <a:ext cx="5720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How many 2MP </a:t>
            </a:r>
            <a:r>
              <a:rPr lang="en-US" altLang="zh-CN" sz="1600" b="1" dirty="0">
                <a:solidFill>
                  <a:schemeClr val="bg1"/>
                </a:solidFill>
              </a:rPr>
              <a:t>cam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eras</a:t>
            </a:r>
            <a:r>
              <a:rPr lang="en-US" altLang="zh-CN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carried </a:t>
            </a:r>
            <a:r>
              <a:rPr lang="en-US" altLang="zh-CN" sz="1600" b="1" dirty="0">
                <a:solidFill>
                  <a:schemeClr val="bg1"/>
                </a:solidFill>
              </a:rPr>
              <a:t>by a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20Mb broad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band network?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图片 3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2217420"/>
            <a:ext cx="3676015" cy="65214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765" y="1930400"/>
            <a:ext cx="2993390" cy="119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/>
          <p:nvPr/>
        </p:nvSpPr>
        <p:spPr>
          <a:xfrm>
            <a:off x="107504" y="0"/>
            <a:ext cx="453650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U-Code </a:t>
            </a: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Image-fidelity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8416" y="566252"/>
            <a:ext cx="1259632" cy="45719"/>
          </a:xfrm>
          <a:prstGeom prst="rect">
            <a:avLst/>
          </a:prstGeom>
          <a:solidFill>
            <a:srgbClr val="237CB0"/>
          </a:solidFill>
          <a:ln>
            <a:solidFill>
              <a:srgbClr val="237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518048" y="566636"/>
            <a:ext cx="792088" cy="45719"/>
          </a:xfrm>
          <a:prstGeom prst="rect">
            <a:avLst/>
          </a:prstGeom>
          <a:solidFill>
            <a:srgbClr val="323333"/>
          </a:solidFill>
          <a:ln>
            <a:solidFill>
              <a:srgbClr val="32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098290" y="4856480"/>
            <a:ext cx="50825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</a:rPr>
              <a:t>Advanced </a:t>
            </a: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</a:rPr>
              <a:t>mode only works with </a:t>
            </a: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</a:rPr>
              <a:t>IPC</a:t>
            </a: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&amp;VMS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6" name="Picture 2" descr="C:\Users\l00828\Desktop\鲁奇提供\UCODE动态对比.png"/>
          <p:cNvPicPr>
            <a:picLocks noChangeAspect="1" noChangeArrowheads="1"/>
          </p:cNvPicPr>
          <p:nvPr/>
        </p:nvPicPr>
        <p:blipFill>
          <a:blip r:embed="rId1" cstate="print"/>
          <a:srcRect r="559"/>
          <a:stretch>
            <a:fillRect/>
          </a:stretch>
        </p:blipFill>
        <p:spPr bwMode="auto">
          <a:xfrm>
            <a:off x="2616354" y="1256938"/>
            <a:ext cx="6357982" cy="3600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99929" y="67185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4Mbps bit rate down to 1Mbps or lower with movement, while keeping the same resolution and frame rate</a:t>
            </a:r>
            <a:endParaRPr lang="zh-CN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  <a:cs typeface="Segoe UI" pitchFamily="34" charset="0"/>
            </a:endParaRPr>
          </a:p>
        </p:txBody>
      </p:sp>
      <p:sp>
        <p:nvSpPr>
          <p:cNvPr id="28" name="Text Placeholder 6"/>
          <p:cNvSpPr txBox="1"/>
          <p:nvPr/>
        </p:nvSpPr>
        <p:spPr>
          <a:xfrm>
            <a:off x="0" y="2598420"/>
            <a:ext cx="2616835" cy="1151890"/>
          </a:xfrm>
          <a:prstGeom prst="rect">
            <a:avLst/>
          </a:prstGeom>
        </p:spPr>
        <p:txBody>
          <a:bodyPr anchor="ctr" anchorCtr="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b="1" dirty="0" smtClean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  <a:sym typeface="+mn-lt"/>
              </a:rPr>
              <a:t>Lossless </a:t>
            </a:r>
            <a:endParaRPr lang="en-US" altLang="zh-CN" b="1" dirty="0" smtClean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b="1" dirty="0" smtClean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  <a:sym typeface="+mn-lt"/>
              </a:rPr>
              <a:t>in Image Quality </a:t>
            </a:r>
            <a:endParaRPr lang="en-US" altLang="zh-CN" b="1" dirty="0" smtClean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b="1" dirty="0" smtClean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  <a:sym typeface="+mn-lt"/>
              </a:rPr>
              <a:t>at U-Code mode</a:t>
            </a:r>
            <a:endParaRPr lang="en-US" altLang="zh-CN" b="1" dirty="0" smtClean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2240" y="1923679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32240" y="3750166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/>
          <p:nvPr/>
        </p:nvSpPr>
        <p:spPr>
          <a:xfrm>
            <a:off x="107504" y="0"/>
            <a:ext cx="453650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U-Code </a:t>
            </a:r>
            <a:r>
              <a:rPr lang="en-US" altLang="zh-C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Image-fidelity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pic>
        <p:nvPicPr>
          <p:cNvPr id="5" name="Picture 2" descr="C:\Users\l00828\Desktop\鲁奇提供\UCODE静态对比.png"/>
          <p:cNvPicPr>
            <a:picLocks noChangeAspect="1" noChangeArrowheads="1"/>
          </p:cNvPicPr>
          <p:nvPr/>
        </p:nvPicPr>
        <p:blipFill>
          <a:blip r:embed="rId1" cstate="print"/>
          <a:srcRect r="559"/>
          <a:stretch>
            <a:fillRect/>
          </a:stretch>
        </p:blipFill>
        <p:spPr bwMode="auto">
          <a:xfrm>
            <a:off x="2627784" y="1203598"/>
            <a:ext cx="6357982" cy="3600000"/>
          </a:xfrm>
          <a:prstGeom prst="rect">
            <a:avLst/>
          </a:prstGeom>
          <a:noFill/>
        </p:spPr>
      </p:pic>
      <p:sp>
        <p:nvSpPr>
          <p:cNvPr id="6" name="文本框 38"/>
          <p:cNvSpPr txBox="1"/>
          <p:nvPr/>
        </p:nvSpPr>
        <p:spPr>
          <a:xfrm>
            <a:off x="4265295" y="4856480"/>
            <a:ext cx="49155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</a:rPr>
              <a:t>Advanced </a:t>
            </a: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</a:rPr>
              <a:t>mode only works with </a:t>
            </a: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</a:rPr>
              <a:t>IPC</a:t>
            </a:r>
            <a:r>
              <a:rPr lang="en-US" altLang="zh-CN" sz="1400" b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&amp;VMS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771550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More compression in static image at the same resolution and frame rate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 Placeholder 6"/>
          <p:cNvSpPr txBox="1"/>
          <p:nvPr/>
        </p:nvSpPr>
        <p:spPr>
          <a:xfrm>
            <a:off x="0" y="2427534"/>
            <a:ext cx="2699792" cy="1152128"/>
          </a:xfrm>
          <a:prstGeom prst="rect">
            <a:avLst/>
          </a:prstGeom>
        </p:spPr>
        <p:txBody>
          <a:bodyPr anchor="ctr" anchorCtr="0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b="1" dirty="0" smtClean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  <a:sym typeface="+mn-lt"/>
              </a:rPr>
              <a:t>Lossless </a:t>
            </a:r>
            <a:endParaRPr lang="en-US" altLang="zh-CN" b="1" dirty="0" smtClean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b="1" dirty="0" smtClean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  <a:sym typeface="+mn-lt"/>
              </a:rPr>
              <a:t>in Image Quality </a:t>
            </a:r>
            <a:endParaRPr lang="en-US" altLang="zh-CN" b="1" dirty="0" smtClean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b="1" dirty="0" smtClean="0">
                <a:solidFill>
                  <a:srgbClr val="1B8CCE"/>
                </a:solidFill>
                <a:ea typeface="微软雅黑" pitchFamily="34" charset="-122"/>
                <a:cs typeface="Calibri" panose="020F0502020204030204" pitchFamily="34" charset="0"/>
                <a:sym typeface="+mn-lt"/>
              </a:rPr>
              <a:t>at U-Code mode</a:t>
            </a:r>
            <a:endParaRPr lang="en-US" altLang="zh-CN" b="1" dirty="0">
              <a:solidFill>
                <a:srgbClr val="1B8CCE"/>
              </a:solidFill>
              <a:ea typeface="微软雅黑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32240" y="1923679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732240" y="3750166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627786" y="987575"/>
            <a:ext cx="1581309" cy="635695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09095" y="1"/>
            <a:ext cx="4934907" cy="4371950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1 Título"/>
          <p:cNvSpPr txBox="1"/>
          <p:nvPr/>
        </p:nvSpPr>
        <p:spPr>
          <a:xfrm>
            <a:off x="4499992" y="123478"/>
            <a:ext cx="4248472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Ultra 265 </a:t>
            </a:r>
            <a:r>
              <a:rPr lang="en-US" altLang="zh-CN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Storage-save</a:t>
            </a:r>
            <a:endParaRPr lang="zh-CN" altLang="en-US" sz="2400" b="1" dirty="0">
              <a:solidFill>
                <a:srgbClr val="FFC000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9449" r="11432" b="4197"/>
          <a:stretch>
            <a:fillRect/>
          </a:stretch>
        </p:blipFill>
        <p:spPr>
          <a:xfrm>
            <a:off x="5009996" y="1761074"/>
            <a:ext cx="1521285" cy="10987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58846" y="224452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4T X 1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2659" y="3156513"/>
            <a:ext cx="5529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  <a:latin typeface="Rockwell Extra Bold" panose="02060903040505020403" pitchFamily="18" charset="0"/>
              </a:rPr>
              <a:t>Three 4T disks saved!</a:t>
            </a:r>
            <a:endParaRPr lang="en-US" altLang="zh-CN" sz="2800" b="1" dirty="0" smtClean="0">
              <a:solidFill>
                <a:srgbClr val="FFC000"/>
              </a:solidFill>
              <a:latin typeface="Rockwell Extra Bold" panose="02060903040505020403" pitchFamily="18" charset="0"/>
            </a:endParaRPr>
          </a:p>
          <a:p>
            <a:r>
              <a:rPr lang="en-US" altLang="zh-CN" sz="2800" b="1" dirty="0" smtClean="0">
                <a:solidFill>
                  <a:srgbClr val="FFC000"/>
                </a:solidFill>
                <a:latin typeface="Rockwell Extra Bold" panose="02060903040505020403" pitchFamily="18" charset="0"/>
              </a:rPr>
              <a:t>    400 </a:t>
            </a:r>
            <a:r>
              <a:rPr lang="en-US" altLang="zh-CN" sz="2800" b="1" dirty="0">
                <a:solidFill>
                  <a:srgbClr val="FFC000"/>
                </a:solidFill>
                <a:latin typeface="Rockwell Extra Bold" panose="02060903040505020403" pitchFamily="18" charset="0"/>
              </a:rPr>
              <a:t>saved !</a:t>
            </a:r>
            <a:endParaRPr lang="zh-CN" altLang="en-US" sz="2800" b="1" dirty="0">
              <a:solidFill>
                <a:srgbClr val="FFC000"/>
              </a:solidFill>
              <a:latin typeface="Rockwell Extra Bold" panose="02060903040505020403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050" y="1792025"/>
            <a:ext cx="2722014" cy="1067758"/>
            <a:chOff x="16050" y="1699987"/>
            <a:chExt cx="2722014" cy="106775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7" t="9449" r="11432" b="4197"/>
            <a:stretch>
              <a:fillRect/>
            </a:stretch>
          </p:blipFill>
          <p:spPr>
            <a:xfrm>
              <a:off x="16050" y="1699987"/>
              <a:ext cx="1478432" cy="106775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7" t="9449" r="11432" b="4197"/>
            <a:stretch>
              <a:fillRect/>
            </a:stretch>
          </p:blipFill>
          <p:spPr>
            <a:xfrm>
              <a:off x="395536" y="1699987"/>
              <a:ext cx="1478432" cy="106775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7" t="9449" r="11432" b="4197"/>
            <a:stretch>
              <a:fillRect/>
            </a:stretch>
          </p:blipFill>
          <p:spPr>
            <a:xfrm>
              <a:off x="827584" y="1699987"/>
              <a:ext cx="1478432" cy="106775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7" t="9449" r="11432" b="4197"/>
            <a:stretch>
              <a:fillRect/>
            </a:stretch>
          </p:blipFill>
          <p:spPr>
            <a:xfrm>
              <a:off x="1259632" y="1699987"/>
              <a:ext cx="1478432" cy="1067758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477018" y="2233866"/>
            <a:ext cx="154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4T X 4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1 Título"/>
          <p:cNvSpPr txBox="1"/>
          <p:nvPr/>
        </p:nvSpPr>
        <p:spPr>
          <a:xfrm>
            <a:off x="826770" y="123190"/>
            <a:ext cx="180086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H.264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2" y="4371950"/>
          <a:ext cx="9127949" cy="7886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7392"/>
                <a:gridCol w="1749523"/>
                <a:gridCol w="1749523"/>
                <a:gridCol w="1901655"/>
                <a:gridCol w="2129856"/>
              </a:tblGrid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Resolution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H.264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H.265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Basic</a:t>
                      </a:r>
                      <a:r>
                        <a:rPr lang="en-US" altLang="zh-CN" sz="1100" baseline="0" dirty="0" smtClean="0"/>
                        <a:t> </a:t>
                      </a:r>
                      <a:r>
                        <a:rPr lang="en-US" altLang="zh-CN" sz="1100" dirty="0" smtClean="0"/>
                        <a:t>Ultra 265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*</a:t>
                      </a:r>
                      <a:r>
                        <a:rPr lang="en-US" altLang="zh-CN" sz="1100" dirty="0" smtClean="0"/>
                        <a:t>Advanced</a:t>
                      </a:r>
                      <a:r>
                        <a:rPr lang="en-US" altLang="zh-CN" sz="1100" baseline="0" dirty="0" smtClean="0"/>
                        <a:t> </a:t>
                      </a:r>
                      <a:r>
                        <a:rPr lang="en-US" altLang="zh-CN" sz="1100" dirty="0" smtClean="0"/>
                        <a:t>Ultra 265</a:t>
                      </a:r>
                      <a:endParaRPr lang="zh-CN" altLang="en-US" sz="1100" dirty="0" smtClean="0"/>
                    </a:p>
                  </a:txBody>
                  <a:tcPr anchor="ctr"/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2MP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4K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8"/>
          <p:cNvSpPr txBox="1"/>
          <p:nvPr/>
        </p:nvSpPr>
        <p:spPr>
          <a:xfrm>
            <a:off x="4464496" y="2800090"/>
            <a:ext cx="428396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altLang="zh-CN" sz="1600" dirty="0">
                <a:solidFill>
                  <a:schemeClr val="bg1"/>
                </a:solidFill>
              </a:rPr>
              <a:t>80%-95% Reduction in </a:t>
            </a:r>
            <a:r>
              <a:rPr lang="en-US" altLang="zh-CN" sz="1600" dirty="0" smtClean="0">
                <a:solidFill>
                  <a:schemeClr val="bg1"/>
                </a:solidFill>
              </a:rPr>
              <a:t>Storage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77135" y="1039495"/>
            <a:ext cx="4281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How many hard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disk needed to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store 4-ch 2MP I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3 month?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4361090" y="3633566"/>
            <a:ext cx="277807" cy="395441"/>
          </a:xfrm>
          <a:custGeom>
            <a:avLst/>
            <a:gdLst>
              <a:gd name="connsiteX0" fmla="*/ 0 w 3148193"/>
              <a:gd name="connsiteY0" fmla="*/ 0 h 4481263"/>
              <a:gd name="connsiteX1" fmla="*/ 3148193 w 3148193"/>
              <a:gd name="connsiteY1" fmla="*/ 0 h 4481263"/>
              <a:gd name="connsiteX2" fmla="*/ 3148193 w 3148193"/>
              <a:gd name="connsiteY2" fmla="*/ 4481263 h 4481263"/>
              <a:gd name="connsiteX3" fmla="*/ 0 w 3148193"/>
              <a:gd name="connsiteY3" fmla="*/ 4481263 h 4481263"/>
              <a:gd name="connsiteX4" fmla="*/ 0 w 3148193"/>
              <a:gd name="connsiteY4" fmla="*/ 0 h 4481263"/>
              <a:gd name="connsiteX5" fmla="*/ 1314901 w 3148193"/>
              <a:gd name="connsiteY5" fmla="*/ 281472 h 4481263"/>
              <a:gd name="connsiteX6" fmla="*/ 1314901 w 3148193"/>
              <a:gd name="connsiteY6" fmla="*/ 689273 h 4481263"/>
              <a:gd name="connsiteX7" fmla="*/ 419500 w 3148193"/>
              <a:gd name="connsiteY7" fmla="*/ 1545657 h 4481263"/>
              <a:gd name="connsiteX8" fmla="*/ 1409155 w 3148193"/>
              <a:gd name="connsiteY8" fmla="*/ 2361259 h 4481263"/>
              <a:gd name="connsiteX9" fmla="*/ 1974672 w 3148193"/>
              <a:gd name="connsiteY9" fmla="*/ 2769060 h 4481263"/>
              <a:gd name="connsiteX10" fmla="*/ 1456282 w 3148193"/>
              <a:gd name="connsiteY10" fmla="*/ 3054521 h 4481263"/>
              <a:gd name="connsiteX11" fmla="*/ 560877 w 3148193"/>
              <a:gd name="connsiteY11" fmla="*/ 2850620 h 4481263"/>
              <a:gd name="connsiteX12" fmla="*/ 372373 w 3148193"/>
              <a:gd name="connsiteY12" fmla="*/ 3380761 h 4481263"/>
              <a:gd name="connsiteX13" fmla="*/ 1314901 w 3148193"/>
              <a:gd name="connsiteY13" fmla="*/ 3584661 h 4481263"/>
              <a:gd name="connsiteX14" fmla="*/ 1314901 w 3148193"/>
              <a:gd name="connsiteY14" fmla="*/ 4033244 h 4481263"/>
              <a:gd name="connsiteX15" fmla="*/ 1833291 w 3148193"/>
              <a:gd name="connsiteY15" fmla="*/ 4033244 h 4481263"/>
              <a:gd name="connsiteX16" fmla="*/ 1833291 w 3148193"/>
              <a:gd name="connsiteY16" fmla="*/ 3543882 h 4481263"/>
              <a:gd name="connsiteX17" fmla="*/ 2775819 w 3148193"/>
              <a:gd name="connsiteY17" fmla="*/ 2728281 h 4481263"/>
              <a:gd name="connsiteX18" fmla="*/ 1880418 w 3148193"/>
              <a:gd name="connsiteY18" fmla="*/ 1831118 h 4481263"/>
              <a:gd name="connsiteX19" fmla="*/ 1220648 w 3148193"/>
              <a:gd name="connsiteY19" fmla="*/ 1464096 h 4481263"/>
              <a:gd name="connsiteX20" fmla="*/ 1691913 w 3148193"/>
              <a:gd name="connsiteY20" fmla="*/ 1178635 h 4481263"/>
              <a:gd name="connsiteX21" fmla="*/ 2445937 w 3148193"/>
              <a:gd name="connsiteY21" fmla="*/ 1341756 h 4481263"/>
              <a:gd name="connsiteX22" fmla="*/ 2634442 w 3148193"/>
              <a:gd name="connsiteY22" fmla="*/ 811616 h 4481263"/>
              <a:gd name="connsiteX23" fmla="*/ 1833291 w 3148193"/>
              <a:gd name="connsiteY23" fmla="*/ 689273 h 4481263"/>
              <a:gd name="connsiteX24" fmla="*/ 1833291 w 3148193"/>
              <a:gd name="connsiteY24" fmla="*/ 281472 h 4481263"/>
              <a:gd name="connsiteX25" fmla="*/ 1314901 w 3148193"/>
              <a:gd name="connsiteY25" fmla="*/ 281472 h 4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48193" h="4481263">
                <a:moveTo>
                  <a:pt x="0" y="0"/>
                </a:moveTo>
                <a:lnTo>
                  <a:pt x="3148193" y="0"/>
                </a:lnTo>
                <a:lnTo>
                  <a:pt x="3148193" y="4481263"/>
                </a:lnTo>
                <a:lnTo>
                  <a:pt x="0" y="4481263"/>
                </a:lnTo>
                <a:lnTo>
                  <a:pt x="0" y="0"/>
                </a:lnTo>
                <a:close/>
                <a:moveTo>
                  <a:pt x="1314901" y="281472"/>
                </a:moveTo>
                <a:cubicBezTo>
                  <a:pt x="1314901" y="281472"/>
                  <a:pt x="1314901" y="281472"/>
                  <a:pt x="1314901" y="689273"/>
                </a:cubicBezTo>
                <a:cubicBezTo>
                  <a:pt x="749385" y="811616"/>
                  <a:pt x="419500" y="1137856"/>
                  <a:pt x="419500" y="1545657"/>
                </a:cubicBezTo>
                <a:cubicBezTo>
                  <a:pt x="419500" y="1994237"/>
                  <a:pt x="796512" y="2198137"/>
                  <a:pt x="1409155" y="2361259"/>
                </a:cubicBezTo>
                <a:cubicBezTo>
                  <a:pt x="1786167" y="2483598"/>
                  <a:pt x="1974672" y="2605941"/>
                  <a:pt x="1974672" y="2769060"/>
                </a:cubicBezTo>
                <a:cubicBezTo>
                  <a:pt x="1974672" y="2972960"/>
                  <a:pt x="1739040" y="3054521"/>
                  <a:pt x="1456282" y="3054521"/>
                </a:cubicBezTo>
                <a:cubicBezTo>
                  <a:pt x="1079270" y="3054521"/>
                  <a:pt x="796512" y="2972960"/>
                  <a:pt x="560877" y="2850620"/>
                </a:cubicBezTo>
                <a:cubicBezTo>
                  <a:pt x="560877" y="2850620"/>
                  <a:pt x="560877" y="2850620"/>
                  <a:pt x="372373" y="3380761"/>
                </a:cubicBezTo>
                <a:cubicBezTo>
                  <a:pt x="608004" y="3503104"/>
                  <a:pt x="937889" y="3584661"/>
                  <a:pt x="1314901" y="3584661"/>
                </a:cubicBezTo>
                <a:cubicBezTo>
                  <a:pt x="1314901" y="3584661"/>
                  <a:pt x="1314901" y="3584661"/>
                  <a:pt x="1314901" y="4033244"/>
                </a:cubicBezTo>
                <a:cubicBezTo>
                  <a:pt x="1314901" y="4033244"/>
                  <a:pt x="1314901" y="4033244"/>
                  <a:pt x="1833291" y="4033244"/>
                </a:cubicBezTo>
                <a:cubicBezTo>
                  <a:pt x="1833291" y="4033244"/>
                  <a:pt x="1833291" y="4033244"/>
                  <a:pt x="1833291" y="3543882"/>
                </a:cubicBezTo>
                <a:cubicBezTo>
                  <a:pt x="2445937" y="3462322"/>
                  <a:pt x="2775819" y="3136082"/>
                  <a:pt x="2775819" y="2728281"/>
                </a:cubicBezTo>
                <a:cubicBezTo>
                  <a:pt x="2775819" y="2279698"/>
                  <a:pt x="2540188" y="2035018"/>
                  <a:pt x="1880418" y="1831118"/>
                </a:cubicBezTo>
                <a:cubicBezTo>
                  <a:pt x="1409155" y="1708778"/>
                  <a:pt x="1220648" y="1586436"/>
                  <a:pt x="1220648" y="1464096"/>
                </a:cubicBezTo>
                <a:cubicBezTo>
                  <a:pt x="1220648" y="1341756"/>
                  <a:pt x="1362028" y="1178635"/>
                  <a:pt x="1691913" y="1178635"/>
                </a:cubicBezTo>
                <a:cubicBezTo>
                  <a:pt x="2068925" y="1178635"/>
                  <a:pt x="2351684" y="1300974"/>
                  <a:pt x="2445937" y="1341756"/>
                </a:cubicBezTo>
                <a:cubicBezTo>
                  <a:pt x="2445937" y="1341756"/>
                  <a:pt x="2445937" y="1341756"/>
                  <a:pt x="2634442" y="811616"/>
                </a:cubicBezTo>
                <a:cubicBezTo>
                  <a:pt x="2445937" y="770834"/>
                  <a:pt x="2210303" y="689273"/>
                  <a:pt x="1833291" y="689273"/>
                </a:cubicBezTo>
                <a:cubicBezTo>
                  <a:pt x="1833291" y="689273"/>
                  <a:pt x="1833291" y="689273"/>
                  <a:pt x="1833291" y="281472"/>
                </a:cubicBezTo>
                <a:cubicBezTo>
                  <a:pt x="1833291" y="281472"/>
                  <a:pt x="1833291" y="281472"/>
                  <a:pt x="1314901" y="2814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square" anchor="ctr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245" y="4110355"/>
            <a:ext cx="204660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Calculation conditions: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627786" y="771551"/>
            <a:ext cx="1581309" cy="635695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09095" y="0"/>
            <a:ext cx="4934907" cy="4357996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1 Título"/>
          <p:cNvSpPr txBox="1"/>
          <p:nvPr/>
        </p:nvSpPr>
        <p:spPr>
          <a:xfrm>
            <a:off x="4499992" y="123478"/>
            <a:ext cx="4248472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Ultra 265 </a:t>
            </a:r>
            <a:r>
              <a:rPr lang="en-US" altLang="zh-CN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Storage-save</a:t>
            </a:r>
            <a:endParaRPr lang="zh-CN" altLang="en-US" sz="2400" b="1" dirty="0">
              <a:solidFill>
                <a:srgbClr val="FFC000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50396" y="3461948"/>
            <a:ext cx="203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FFC000"/>
                </a:solidFill>
                <a:latin typeface="Rockwell Extra Bold" panose="02060903040505020403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1 YEAR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169649" y="3458321"/>
            <a:ext cx="266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C000"/>
                </a:solidFill>
                <a:latin typeface="Rockwell Extra Bold" panose="02060903040505020403" pitchFamily="18" charset="0"/>
                <a:ea typeface="+mn-ea"/>
                <a:cs typeface="Times New Roman" panose="02020603050405020304" pitchFamily="18" charset="0"/>
              </a:rPr>
              <a:t>3 MONTHS</a:t>
            </a:r>
            <a:endParaRPr lang="zh-CN" altLang="en-US" sz="3200" b="1" dirty="0">
              <a:solidFill>
                <a:srgbClr val="FFC000"/>
              </a:solidFill>
              <a:latin typeface="Rockwell Extra Bold" panose="020609030405050204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1 Título"/>
          <p:cNvSpPr txBox="1"/>
          <p:nvPr/>
        </p:nvSpPr>
        <p:spPr>
          <a:xfrm>
            <a:off x="723265" y="123190"/>
            <a:ext cx="2059305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H.264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-7193" y="4366260"/>
          <a:ext cx="9127949" cy="7886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7392"/>
                <a:gridCol w="1749523"/>
                <a:gridCol w="1749523"/>
                <a:gridCol w="1901655"/>
                <a:gridCol w="2129856"/>
              </a:tblGrid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Resolution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H.264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H.265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Basic</a:t>
                      </a:r>
                      <a:r>
                        <a:rPr lang="en-US" altLang="zh-CN" sz="1100" baseline="0" dirty="0" smtClean="0"/>
                        <a:t> </a:t>
                      </a:r>
                      <a:r>
                        <a:rPr lang="en-US" altLang="zh-CN" sz="1100" dirty="0" smtClean="0"/>
                        <a:t>Ultra 265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*</a:t>
                      </a:r>
                      <a:r>
                        <a:rPr lang="en-US" altLang="zh-CN" sz="1100" dirty="0" smtClean="0"/>
                        <a:t>Advanced</a:t>
                      </a:r>
                      <a:r>
                        <a:rPr lang="en-US" altLang="zh-CN" sz="1100" baseline="0" dirty="0" smtClean="0"/>
                        <a:t> </a:t>
                      </a:r>
                      <a:r>
                        <a:rPr lang="en-US" altLang="zh-CN" sz="1100" dirty="0" smtClean="0"/>
                        <a:t>Ultra 265</a:t>
                      </a:r>
                      <a:endParaRPr lang="zh-CN" altLang="en-US" sz="1100" dirty="0" smtClean="0"/>
                    </a:p>
                  </a:txBody>
                  <a:tcPr anchor="ctr"/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2MP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28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4K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2Mbps</a:t>
                      </a:r>
                      <a:endParaRPr lang="zh-CN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8"/>
          <p:cNvSpPr txBox="1"/>
          <p:nvPr/>
        </p:nvSpPr>
        <p:spPr>
          <a:xfrm>
            <a:off x="4499992" y="3863799"/>
            <a:ext cx="428396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altLang="zh-CN" sz="1600" dirty="0">
                <a:solidFill>
                  <a:schemeClr val="bg1"/>
                </a:solidFill>
              </a:rPr>
              <a:t>80%-95% Reduction in </a:t>
            </a:r>
            <a:r>
              <a:rPr lang="en-US" altLang="zh-CN" sz="1600" dirty="0" smtClean="0">
                <a:solidFill>
                  <a:schemeClr val="bg1"/>
                </a:solidFill>
              </a:rPr>
              <a:t>Storage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27630" y="797560"/>
            <a:ext cx="401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</a:rPr>
              <a:t>How long can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4T HDD to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store 1-ch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2MP IPC?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0" y="4096385"/>
            <a:ext cx="179514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Calculation conditions: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10" y="1596961"/>
            <a:ext cx="3035639" cy="1961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5" y="1603953"/>
            <a:ext cx="3000894" cy="1857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4fbd8e12-5e13-45ac-a535-49829e7e4e5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全屏显示(16:9)</PresentationFormat>
  <Paragraphs>131</Paragraphs>
  <Slides>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Arial Black</vt:lpstr>
      <vt:lpstr>微软雅黑</vt:lpstr>
      <vt:lpstr>Calibri</vt:lpstr>
      <vt:lpstr>Lucida Sans</vt:lpstr>
      <vt:lpstr>Rockwell Extra Bold</vt:lpstr>
      <vt:lpstr>Times New Roman</vt:lpstr>
      <vt:lpstr>Segoe UI</vt:lpstr>
      <vt:lpstr>Arial Unicode MS</vt:lpstr>
      <vt:lpstr>Georgia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Darren Wang</dc:creator>
  <cp:lastModifiedBy>QXTECH</cp:lastModifiedBy>
  <cp:revision>5</cp:revision>
  <dcterms:created xsi:type="dcterms:W3CDTF">2017-08-26T02:25:00Z</dcterms:created>
  <dcterms:modified xsi:type="dcterms:W3CDTF">2019-03-12T08:23:30Z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