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9" r:id="rId4"/>
    <p:sldId id="262" r:id="rId6"/>
    <p:sldId id="263" r:id="rId7"/>
    <p:sldId id="264" r:id="rId8"/>
    <p:sldId id="265" r:id="rId9"/>
    <p:sldId id="266" r:id="rId10"/>
    <p:sldId id="291" r:id="rId11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D1411-33F7-47E4-B6D1-E463CD8D15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5D13-9EC0-471D-8902-B57493C843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0" Type="http://schemas.openxmlformats.org/officeDocument/2006/relationships/slideLayout" Target="../slideLayouts/slideLayout26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4185" y="771525"/>
            <a:ext cx="2981960" cy="768350"/>
          </a:xfrm>
          <a:prstGeom prst="rect">
            <a:avLst/>
          </a:prstGeom>
          <a:solidFill>
            <a:srgbClr val="113A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</a:rPr>
              <a:t>Ultra 265</a:t>
            </a:r>
            <a:endParaRPr lang="en-US" altLang="zh-CN" sz="4400" b="1" dirty="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0550" y="1778000"/>
            <a:ext cx="61290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More than </a:t>
            </a:r>
            <a:r>
              <a:rPr lang="en-US" altLang="zh-CN" sz="2400" dirty="0"/>
              <a:t>a compression </a:t>
            </a:r>
            <a:r>
              <a:rPr lang="en-US" altLang="zh-CN" sz="2400" dirty="0" smtClean="0"/>
              <a:t>technology.</a:t>
            </a:r>
            <a:endParaRPr lang="en-US" altLang="zh-CN" sz="2400" dirty="0"/>
          </a:p>
          <a:p>
            <a:pPr algn="ctr"/>
            <a:r>
              <a:rPr lang="en-US" altLang="zh-CN" sz="2400" dirty="0"/>
              <a:t>It is a Ultra 265 </a:t>
            </a:r>
            <a:r>
              <a:rPr lang="en-US" altLang="zh-CN" sz="2400" dirty="0" smtClean="0"/>
              <a:t>solution,</a:t>
            </a:r>
            <a:endParaRPr lang="en-US" altLang="zh-CN" sz="2400" dirty="0"/>
          </a:p>
          <a:p>
            <a:pPr algn="ctr"/>
            <a:r>
              <a:rPr lang="en-US" altLang="zh-CN" sz="2400" dirty="0" smtClean="0"/>
              <a:t>which </a:t>
            </a:r>
            <a:r>
              <a:rPr lang="en-US" altLang="zh-CN" sz="2400" dirty="0"/>
              <a:t>significantly save your total </a:t>
            </a:r>
            <a:r>
              <a:rPr lang="en-US" altLang="zh-CN" sz="2400" dirty="0" smtClean="0"/>
              <a:t>cost.</a:t>
            </a:r>
            <a:endParaRPr lang="zh-CN" altLang="en-US" sz="2400" dirty="0"/>
          </a:p>
        </p:txBody>
      </p:sp>
      <p:grpSp>
        <p:nvGrpSpPr>
          <p:cNvPr id="4" name="组合 18"/>
          <p:cNvGrpSpPr/>
          <p:nvPr/>
        </p:nvGrpSpPr>
        <p:grpSpPr>
          <a:xfrm>
            <a:off x="1473213" y="3318534"/>
            <a:ext cx="7680639" cy="1824966"/>
            <a:chOff x="-156311" y="2139702"/>
            <a:chExt cx="10163440" cy="2414895"/>
          </a:xfrm>
        </p:grpSpPr>
        <p:grpSp>
          <p:nvGrpSpPr>
            <p:cNvPr id="7" name="组合 3"/>
            <p:cNvGrpSpPr/>
            <p:nvPr/>
          </p:nvGrpSpPr>
          <p:grpSpPr>
            <a:xfrm>
              <a:off x="2771800" y="2139702"/>
              <a:ext cx="4884016" cy="2414895"/>
              <a:chOff x="4956670" y="4443106"/>
              <a:chExt cx="4884016" cy="2414894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0" name="组合 6"/>
            <p:cNvGrpSpPr/>
            <p:nvPr/>
          </p:nvGrpSpPr>
          <p:grpSpPr>
            <a:xfrm>
              <a:off x="1307744" y="3106796"/>
              <a:ext cx="2928111" cy="1447800"/>
              <a:chOff x="4956670" y="4443106"/>
              <a:chExt cx="4884016" cy="2414894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3" name="组合 9"/>
            <p:cNvGrpSpPr/>
            <p:nvPr/>
          </p:nvGrpSpPr>
          <p:grpSpPr>
            <a:xfrm>
              <a:off x="5536844" y="2744846"/>
              <a:ext cx="3660139" cy="1809751"/>
              <a:chOff x="4956670" y="4443106"/>
              <a:chExt cx="4884016" cy="2414894"/>
            </a:xfrm>
          </p:grpSpPr>
          <p:sp>
            <p:nvSpPr>
              <p:cNvPr id="11" name="等腰三角形 1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6" name="组合 12"/>
            <p:cNvGrpSpPr/>
            <p:nvPr/>
          </p:nvGrpSpPr>
          <p:grpSpPr>
            <a:xfrm>
              <a:off x="-156311" y="4039558"/>
              <a:ext cx="1041643" cy="515039"/>
              <a:chOff x="4956670" y="4443106"/>
              <a:chExt cx="4884016" cy="2414894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9" name="组合 15"/>
            <p:cNvGrpSpPr/>
            <p:nvPr/>
          </p:nvGrpSpPr>
          <p:grpSpPr>
            <a:xfrm>
              <a:off x="8965486" y="4039558"/>
              <a:ext cx="1041643" cy="515039"/>
              <a:chOff x="4956670" y="4443106"/>
              <a:chExt cx="4884016" cy="241489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8"/>
          <p:cNvSpPr/>
          <p:nvPr/>
        </p:nvSpPr>
        <p:spPr bwMode="auto">
          <a:xfrm>
            <a:off x="4097647" y="483519"/>
            <a:ext cx="1922309" cy="855455"/>
          </a:xfrm>
          <a:custGeom>
            <a:avLst/>
            <a:gdLst>
              <a:gd name="T0" fmla="*/ 0 w 1179"/>
              <a:gd name="T1" fmla="*/ 0 h 370"/>
              <a:gd name="T2" fmla="*/ 1046 w 1179"/>
              <a:gd name="T3" fmla="*/ 0 h 370"/>
              <a:gd name="T4" fmla="*/ 1179 w 1179"/>
              <a:gd name="T5" fmla="*/ 185 h 370"/>
              <a:gd name="T6" fmla="*/ 1046 w 1179"/>
              <a:gd name="T7" fmla="*/ 370 h 370"/>
              <a:gd name="T8" fmla="*/ 0 w 1179"/>
              <a:gd name="T9" fmla="*/ 370 h 370"/>
              <a:gd name="T10" fmla="*/ 0 w 1179"/>
              <a:gd name="T11" fmla="*/ 0 h 370"/>
              <a:gd name="T12" fmla="*/ 0 w 1179"/>
              <a:gd name="T13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9" h="370">
                <a:moveTo>
                  <a:pt x="0" y="0"/>
                </a:moveTo>
                <a:lnTo>
                  <a:pt x="1046" y="0"/>
                </a:lnTo>
                <a:lnTo>
                  <a:pt x="1179" y="185"/>
                </a:lnTo>
                <a:lnTo>
                  <a:pt x="1046" y="370"/>
                </a:lnTo>
                <a:lnTo>
                  <a:pt x="0" y="37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8"/>
          <p:cNvSpPr/>
          <p:nvPr/>
        </p:nvSpPr>
        <p:spPr bwMode="auto">
          <a:xfrm>
            <a:off x="467117" y="483519"/>
            <a:ext cx="1922309" cy="855455"/>
          </a:xfrm>
          <a:custGeom>
            <a:avLst/>
            <a:gdLst>
              <a:gd name="T0" fmla="*/ 0 w 1179"/>
              <a:gd name="T1" fmla="*/ 0 h 370"/>
              <a:gd name="T2" fmla="*/ 1046 w 1179"/>
              <a:gd name="T3" fmla="*/ 0 h 370"/>
              <a:gd name="T4" fmla="*/ 1179 w 1179"/>
              <a:gd name="T5" fmla="*/ 185 h 370"/>
              <a:gd name="T6" fmla="*/ 1046 w 1179"/>
              <a:gd name="T7" fmla="*/ 370 h 370"/>
              <a:gd name="T8" fmla="*/ 0 w 1179"/>
              <a:gd name="T9" fmla="*/ 370 h 370"/>
              <a:gd name="T10" fmla="*/ 0 w 1179"/>
              <a:gd name="T11" fmla="*/ 0 h 370"/>
              <a:gd name="T12" fmla="*/ 0 w 1179"/>
              <a:gd name="T13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9" h="370">
                <a:moveTo>
                  <a:pt x="0" y="0"/>
                </a:moveTo>
                <a:lnTo>
                  <a:pt x="1046" y="0"/>
                </a:lnTo>
                <a:lnTo>
                  <a:pt x="1179" y="185"/>
                </a:lnTo>
                <a:lnTo>
                  <a:pt x="1046" y="370"/>
                </a:lnTo>
                <a:lnTo>
                  <a:pt x="0" y="37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1373009" y="4118424"/>
            <a:ext cx="3443222" cy="829590"/>
            <a:chOff x="5160114" y="3255688"/>
            <a:chExt cx="2582863" cy="622300"/>
          </a:xfrm>
        </p:grpSpPr>
        <p:sp>
          <p:nvSpPr>
            <p:cNvPr id="42" name="Freeform 13"/>
            <p:cNvSpPr/>
            <p:nvPr/>
          </p:nvSpPr>
          <p:spPr bwMode="auto">
            <a:xfrm rot="10800000" flipV="1">
              <a:off x="5160114" y="3255688"/>
              <a:ext cx="2582863" cy="622300"/>
            </a:xfrm>
            <a:custGeom>
              <a:avLst/>
              <a:gdLst>
                <a:gd name="T0" fmla="*/ 0 w 686"/>
                <a:gd name="T1" fmla="*/ 0 h 165"/>
                <a:gd name="T2" fmla="*/ 149 w 686"/>
                <a:gd name="T3" fmla="*/ 0 h 165"/>
                <a:gd name="T4" fmla="*/ 149 w 686"/>
                <a:gd name="T5" fmla="*/ 147 h 165"/>
                <a:gd name="T6" fmla="*/ 203 w 686"/>
                <a:gd name="T7" fmla="*/ 0 h 165"/>
                <a:gd name="T8" fmla="*/ 603 w 686"/>
                <a:gd name="T9" fmla="*/ 0 h 165"/>
                <a:gd name="T10" fmla="*/ 686 w 686"/>
                <a:gd name="T11" fmla="*/ 82 h 165"/>
                <a:gd name="T12" fmla="*/ 686 w 686"/>
                <a:gd name="T13" fmla="*/ 82 h 165"/>
                <a:gd name="T14" fmla="*/ 603 w 686"/>
                <a:gd name="T15" fmla="*/ 165 h 165"/>
                <a:gd name="T16" fmla="*/ 0 w 686"/>
                <a:gd name="T17" fmla="*/ 165 h 165"/>
                <a:gd name="T18" fmla="*/ 0 w 686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165">
                  <a:moveTo>
                    <a:pt x="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49" y="0"/>
                    <a:pt x="686" y="37"/>
                    <a:pt x="686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128"/>
                    <a:pt x="649" y="165"/>
                    <a:pt x="603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 rot="10800000" flipV="1">
              <a:off x="6836514" y="3255688"/>
              <a:ext cx="346075" cy="554037"/>
            </a:xfrm>
            <a:custGeom>
              <a:avLst/>
              <a:gdLst>
                <a:gd name="T0" fmla="*/ 218 w 218"/>
                <a:gd name="T1" fmla="*/ 95 h 349"/>
                <a:gd name="T2" fmla="*/ 0 w 218"/>
                <a:gd name="T3" fmla="*/ 349 h 349"/>
                <a:gd name="T4" fmla="*/ 128 w 218"/>
                <a:gd name="T5" fmla="*/ 0 h 349"/>
                <a:gd name="T6" fmla="*/ 218 w 218"/>
                <a:gd name="T7" fmla="*/ 95 h 349"/>
                <a:gd name="T8" fmla="*/ 218 w 218"/>
                <a:gd name="T9" fmla="*/ 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349">
                  <a:moveTo>
                    <a:pt x="218" y="95"/>
                  </a:moveTo>
                  <a:lnTo>
                    <a:pt x="0" y="349"/>
                  </a:lnTo>
                  <a:lnTo>
                    <a:pt x="128" y="0"/>
                  </a:lnTo>
                  <a:lnTo>
                    <a:pt x="218" y="95"/>
                  </a:lnTo>
                  <a:lnTo>
                    <a:pt x="218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30"/>
          <p:cNvGrpSpPr/>
          <p:nvPr/>
        </p:nvGrpSpPr>
        <p:grpSpPr>
          <a:xfrm flipH="1">
            <a:off x="4811547" y="3506317"/>
            <a:ext cx="3443223" cy="829590"/>
            <a:chOff x="5160114" y="3255688"/>
            <a:chExt cx="2582863" cy="622300"/>
          </a:xfrm>
        </p:grpSpPr>
        <p:sp>
          <p:nvSpPr>
            <p:cNvPr id="32" name="Freeform 13"/>
            <p:cNvSpPr/>
            <p:nvPr/>
          </p:nvSpPr>
          <p:spPr bwMode="auto">
            <a:xfrm rot="10800000" flipV="1">
              <a:off x="5160114" y="3255688"/>
              <a:ext cx="2582863" cy="622300"/>
            </a:xfrm>
            <a:custGeom>
              <a:avLst/>
              <a:gdLst>
                <a:gd name="T0" fmla="*/ 0 w 686"/>
                <a:gd name="T1" fmla="*/ 0 h 165"/>
                <a:gd name="T2" fmla="*/ 149 w 686"/>
                <a:gd name="T3" fmla="*/ 0 h 165"/>
                <a:gd name="T4" fmla="*/ 149 w 686"/>
                <a:gd name="T5" fmla="*/ 147 h 165"/>
                <a:gd name="T6" fmla="*/ 203 w 686"/>
                <a:gd name="T7" fmla="*/ 0 h 165"/>
                <a:gd name="T8" fmla="*/ 603 w 686"/>
                <a:gd name="T9" fmla="*/ 0 h 165"/>
                <a:gd name="T10" fmla="*/ 686 w 686"/>
                <a:gd name="T11" fmla="*/ 82 h 165"/>
                <a:gd name="T12" fmla="*/ 686 w 686"/>
                <a:gd name="T13" fmla="*/ 82 h 165"/>
                <a:gd name="T14" fmla="*/ 603 w 686"/>
                <a:gd name="T15" fmla="*/ 165 h 165"/>
                <a:gd name="T16" fmla="*/ 0 w 686"/>
                <a:gd name="T17" fmla="*/ 165 h 165"/>
                <a:gd name="T18" fmla="*/ 0 w 686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165">
                  <a:moveTo>
                    <a:pt x="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49" y="0"/>
                    <a:pt x="686" y="37"/>
                    <a:pt x="686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128"/>
                    <a:pt x="649" y="165"/>
                    <a:pt x="603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 rot="10800000" flipV="1">
              <a:off x="6836514" y="3255688"/>
              <a:ext cx="346075" cy="554037"/>
            </a:xfrm>
            <a:custGeom>
              <a:avLst/>
              <a:gdLst>
                <a:gd name="T0" fmla="*/ 218 w 218"/>
                <a:gd name="T1" fmla="*/ 95 h 349"/>
                <a:gd name="T2" fmla="*/ 0 w 218"/>
                <a:gd name="T3" fmla="*/ 349 h 349"/>
                <a:gd name="T4" fmla="*/ 128 w 218"/>
                <a:gd name="T5" fmla="*/ 0 h 349"/>
                <a:gd name="T6" fmla="*/ 218 w 218"/>
                <a:gd name="T7" fmla="*/ 95 h 349"/>
                <a:gd name="T8" fmla="*/ 218 w 218"/>
                <a:gd name="T9" fmla="*/ 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349">
                  <a:moveTo>
                    <a:pt x="218" y="95"/>
                  </a:moveTo>
                  <a:lnTo>
                    <a:pt x="0" y="349"/>
                  </a:lnTo>
                  <a:lnTo>
                    <a:pt x="128" y="0"/>
                  </a:lnTo>
                  <a:lnTo>
                    <a:pt x="218" y="95"/>
                  </a:lnTo>
                  <a:lnTo>
                    <a:pt x="218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1363395" y="2999539"/>
            <a:ext cx="3443222" cy="829590"/>
            <a:chOff x="5160114" y="3255688"/>
            <a:chExt cx="2582863" cy="622300"/>
          </a:xfrm>
        </p:grpSpPr>
        <p:sp>
          <p:nvSpPr>
            <p:cNvPr id="29" name="Freeform 13"/>
            <p:cNvSpPr/>
            <p:nvPr/>
          </p:nvSpPr>
          <p:spPr bwMode="auto">
            <a:xfrm rot="10800000" flipV="1">
              <a:off x="5160114" y="3255688"/>
              <a:ext cx="2582863" cy="622300"/>
            </a:xfrm>
            <a:custGeom>
              <a:avLst/>
              <a:gdLst>
                <a:gd name="T0" fmla="*/ 0 w 686"/>
                <a:gd name="T1" fmla="*/ 0 h 165"/>
                <a:gd name="T2" fmla="*/ 149 w 686"/>
                <a:gd name="T3" fmla="*/ 0 h 165"/>
                <a:gd name="T4" fmla="*/ 149 w 686"/>
                <a:gd name="T5" fmla="*/ 147 h 165"/>
                <a:gd name="T6" fmla="*/ 203 w 686"/>
                <a:gd name="T7" fmla="*/ 0 h 165"/>
                <a:gd name="T8" fmla="*/ 603 w 686"/>
                <a:gd name="T9" fmla="*/ 0 h 165"/>
                <a:gd name="T10" fmla="*/ 686 w 686"/>
                <a:gd name="T11" fmla="*/ 82 h 165"/>
                <a:gd name="T12" fmla="*/ 686 w 686"/>
                <a:gd name="T13" fmla="*/ 82 h 165"/>
                <a:gd name="T14" fmla="*/ 603 w 686"/>
                <a:gd name="T15" fmla="*/ 165 h 165"/>
                <a:gd name="T16" fmla="*/ 0 w 686"/>
                <a:gd name="T17" fmla="*/ 165 h 165"/>
                <a:gd name="T18" fmla="*/ 0 w 686"/>
                <a:gd name="T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165">
                  <a:moveTo>
                    <a:pt x="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49" y="0"/>
                    <a:pt x="686" y="37"/>
                    <a:pt x="686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6" y="128"/>
                    <a:pt x="649" y="165"/>
                    <a:pt x="603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"/>
            <p:cNvSpPr/>
            <p:nvPr/>
          </p:nvSpPr>
          <p:spPr bwMode="auto">
            <a:xfrm rot="10800000" flipV="1">
              <a:off x="6836514" y="3255688"/>
              <a:ext cx="346075" cy="554037"/>
            </a:xfrm>
            <a:custGeom>
              <a:avLst/>
              <a:gdLst>
                <a:gd name="T0" fmla="*/ 218 w 218"/>
                <a:gd name="T1" fmla="*/ 95 h 349"/>
                <a:gd name="T2" fmla="*/ 0 w 218"/>
                <a:gd name="T3" fmla="*/ 349 h 349"/>
                <a:gd name="T4" fmla="*/ 128 w 218"/>
                <a:gd name="T5" fmla="*/ 0 h 349"/>
                <a:gd name="T6" fmla="*/ 218 w 218"/>
                <a:gd name="T7" fmla="*/ 95 h 349"/>
                <a:gd name="T8" fmla="*/ 218 w 218"/>
                <a:gd name="T9" fmla="*/ 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349">
                  <a:moveTo>
                    <a:pt x="218" y="95"/>
                  </a:moveTo>
                  <a:lnTo>
                    <a:pt x="0" y="349"/>
                  </a:lnTo>
                  <a:lnTo>
                    <a:pt x="128" y="0"/>
                  </a:lnTo>
                  <a:lnTo>
                    <a:pt x="218" y="95"/>
                  </a:lnTo>
                  <a:lnTo>
                    <a:pt x="218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7084927" y="1465969"/>
            <a:ext cx="1435901" cy="1435901"/>
            <a:chOff x="4319972" y="1851670"/>
            <a:chExt cx="1152128" cy="1152128"/>
          </a:xfrm>
        </p:grpSpPr>
        <p:sp>
          <p:nvSpPr>
            <p:cNvPr id="9" name="椭圆 8"/>
            <p:cNvSpPr/>
            <p:nvPr/>
          </p:nvSpPr>
          <p:spPr>
            <a:xfrm>
              <a:off x="4319972" y="1851670"/>
              <a:ext cx="1152128" cy="1152128"/>
            </a:xfrm>
            <a:prstGeom prst="ellipse">
              <a:avLst/>
            </a:prstGeom>
            <a:solidFill>
              <a:srgbClr val="38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9972" y="2243068"/>
              <a:ext cx="1152128" cy="370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C000"/>
                  </a:solidFill>
                  <a:latin typeface="+mn-lt"/>
                </a:rPr>
                <a:t>Ultra 265</a:t>
              </a:r>
              <a:endParaRPr lang="zh-CN" altLang="en-US" sz="2400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83430" y="1466472"/>
            <a:ext cx="1435901" cy="1435901"/>
            <a:chOff x="4319972" y="1851670"/>
            <a:chExt cx="1152128" cy="1152128"/>
          </a:xfrm>
        </p:grpSpPr>
        <p:sp>
          <p:nvSpPr>
            <p:cNvPr id="13" name="椭圆 12"/>
            <p:cNvSpPr/>
            <p:nvPr/>
          </p:nvSpPr>
          <p:spPr>
            <a:xfrm>
              <a:off x="4319972" y="1851670"/>
              <a:ext cx="1152128" cy="1152128"/>
            </a:xfrm>
            <a:prstGeom prst="ellipse">
              <a:avLst/>
            </a:prstGeom>
            <a:solidFill>
              <a:srgbClr val="38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19972" y="2243068"/>
              <a:ext cx="1152128" cy="370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</a:rPr>
                <a:t>H.265</a:t>
              </a:r>
              <a:endParaRPr lang="zh-CN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组合 14"/>
          <p:cNvGrpSpPr/>
          <p:nvPr/>
        </p:nvGrpSpPr>
        <p:grpSpPr>
          <a:xfrm>
            <a:off x="4008538" y="1465969"/>
            <a:ext cx="1615389" cy="1435901"/>
            <a:chOff x="4247964" y="1851670"/>
            <a:chExt cx="1296144" cy="1152128"/>
          </a:xfrm>
        </p:grpSpPr>
        <p:sp>
          <p:nvSpPr>
            <p:cNvPr id="16" name="椭圆 15"/>
            <p:cNvSpPr/>
            <p:nvPr/>
          </p:nvSpPr>
          <p:spPr>
            <a:xfrm>
              <a:off x="4319972" y="1851670"/>
              <a:ext cx="1152128" cy="1152128"/>
            </a:xfrm>
            <a:prstGeom prst="ellipse">
              <a:avLst/>
            </a:prstGeom>
            <a:solidFill>
              <a:srgbClr val="38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47964" y="2103698"/>
              <a:ext cx="1296144" cy="5679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</a:rPr>
                <a:t>U-Code</a:t>
              </a:r>
              <a:endParaRPr lang="en-US" altLang="zh-CN" sz="20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+mn-lt"/>
                </a:rPr>
                <a:t>Technology</a:t>
              </a:r>
              <a:endParaRPr lang="zh-CN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79576" y="153576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003F5E"/>
                </a:solidFill>
              </a:rPr>
              <a:t>+</a:t>
            </a:r>
            <a:endParaRPr lang="zh-CN" altLang="en-US" sz="6600" b="1" dirty="0">
              <a:solidFill>
                <a:srgbClr val="003F5E"/>
              </a:solidFill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6224365" y="1563638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003F5E"/>
                </a:solidFill>
              </a:rPr>
              <a:t>=</a:t>
            </a:r>
            <a:endParaRPr lang="zh-CN" altLang="en-US" sz="6600" b="1" dirty="0">
              <a:solidFill>
                <a:srgbClr val="003F5E"/>
              </a:solidFill>
            </a:endParaRPr>
          </a:p>
        </p:txBody>
      </p:sp>
      <p:sp>
        <p:nvSpPr>
          <p:cNvPr id="35" name="TextBox 20"/>
          <p:cNvSpPr txBox="1"/>
          <p:nvPr/>
        </p:nvSpPr>
        <p:spPr>
          <a:xfrm>
            <a:off x="544673" y="483519"/>
            <a:ext cx="146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The most advanced video compression technology in video surveillance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4150573" y="529081"/>
            <a:ext cx="178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The deep video compression technology of Uniview to reduce the bitrate based on H.265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8" name="TextBox 28"/>
          <p:cNvSpPr txBox="1"/>
          <p:nvPr/>
        </p:nvSpPr>
        <p:spPr>
          <a:xfrm>
            <a:off x="4069246" y="3215564"/>
            <a:ext cx="8010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Bitrate</a:t>
            </a:r>
            <a:endParaRPr lang="en-US" altLang="zh-CN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control</a:t>
            </a:r>
            <a:endParaRPr lang="zh-CN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716018" y="3622821"/>
            <a:ext cx="95489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>
                <a:solidFill>
                  <a:schemeClr val="bg1"/>
                </a:solidFill>
                <a:latin typeface="+mn-lt"/>
              </a:rPr>
              <a:t>Deep</a:t>
            </a:r>
            <a:endParaRPr lang="en-US" altLang="zh-CN" sz="11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altLang="zh-CN" sz="1100" b="1" dirty="0" smtClean="0">
                <a:solidFill>
                  <a:schemeClr val="bg1"/>
                </a:solidFill>
                <a:latin typeface="+mn-lt"/>
              </a:rPr>
              <a:t>Video compression</a:t>
            </a:r>
            <a:endParaRPr lang="zh-CN" alt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TextBox 31"/>
          <p:cNvSpPr txBox="1"/>
          <p:nvPr/>
        </p:nvSpPr>
        <p:spPr>
          <a:xfrm>
            <a:off x="3947630" y="4302387"/>
            <a:ext cx="954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+mn-lt"/>
              </a:rPr>
              <a:t>Image quality</a:t>
            </a:r>
            <a:endParaRPr lang="zh-CN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TextBox 40"/>
          <p:cNvSpPr txBox="1"/>
          <p:nvPr/>
        </p:nvSpPr>
        <p:spPr>
          <a:xfrm>
            <a:off x="5877191" y="3479494"/>
            <a:ext cx="238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Separate moving target and static background with different codec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Dynamic GOP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Box 41"/>
          <p:cNvSpPr txBox="1"/>
          <p:nvPr/>
        </p:nvSpPr>
        <p:spPr>
          <a:xfrm>
            <a:off x="1428270" y="3193874"/>
            <a:ext cx="210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Control bitrate depending on the video content  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3"/>
          <p:cNvSpPr txBox="1"/>
          <p:nvPr/>
        </p:nvSpPr>
        <p:spPr>
          <a:xfrm>
            <a:off x="1549619" y="4394719"/>
            <a:ext cx="201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</a:rPr>
              <a:t>Keep good image quality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37" name="直接连接符 36"/>
          <p:cNvCxnSpPr>
            <a:stCxn id="16" idx="4"/>
          </p:cNvCxnSpPr>
          <p:nvPr/>
        </p:nvCxnSpPr>
        <p:spPr>
          <a:xfrm>
            <a:off x="4816231" y="2901870"/>
            <a:ext cx="0" cy="204614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13" idx="2"/>
          </p:cNvCxnSpPr>
          <p:nvPr/>
        </p:nvCxnSpPr>
        <p:spPr>
          <a:xfrm flipH="1">
            <a:off x="483430" y="1178441"/>
            <a:ext cx="1" cy="100598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098280" y="1320326"/>
            <a:ext cx="0" cy="86409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96395" y="1292929"/>
            <a:ext cx="34985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zh-CN" altLang="en-US" sz="16600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16200000" flipV="1">
            <a:off x="-1797041" y="1823906"/>
            <a:ext cx="4699514" cy="1083281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rgbClr val="1B8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V="1">
            <a:off x="-1848193" y="2221489"/>
            <a:ext cx="4801818" cy="1083280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rot="16200000" flipV="1">
            <a:off x="-325636" y="510017"/>
            <a:ext cx="1815980" cy="828167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99714" y="1995687"/>
            <a:ext cx="3536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</a:rPr>
              <a:t>Smart Solution</a:t>
            </a:r>
            <a:endParaRPr lang="zh-CN" altLang="en-US" sz="3200" dirty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09670" y="2095264"/>
            <a:ext cx="0" cy="107031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0"/>
          <p:cNvSpPr/>
          <p:nvPr/>
        </p:nvSpPr>
        <p:spPr>
          <a:xfrm rot="2700000">
            <a:off x="8775442" y="2259553"/>
            <a:ext cx="713633" cy="713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1B8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/>
          <p:nvPr/>
        </p:nvSpPr>
        <p:spPr>
          <a:xfrm>
            <a:off x="107504" y="0"/>
            <a:ext cx="410445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Smart IPC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408" y="566252"/>
            <a:ext cx="1259632" cy="45719"/>
          </a:xfrm>
          <a:prstGeom prst="rect">
            <a:avLst/>
          </a:prstGeom>
          <a:solidFill>
            <a:srgbClr val="237CB0"/>
          </a:solidFill>
          <a:ln>
            <a:solidFill>
              <a:srgbClr val="237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46040" y="566636"/>
            <a:ext cx="792088" cy="45719"/>
          </a:xfrm>
          <a:prstGeom prst="rect">
            <a:avLst/>
          </a:prstGeom>
          <a:solidFill>
            <a:srgbClr val="323333"/>
          </a:solidFill>
          <a:ln>
            <a:solidFill>
              <a:srgbClr val="32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99" y="1939031"/>
            <a:ext cx="1080000" cy="1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29" y="1939031"/>
            <a:ext cx="1080000" cy="10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39031"/>
            <a:ext cx="1080000" cy="10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69" y="1939031"/>
            <a:ext cx="1080000" cy="10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34" y="1939031"/>
            <a:ext cx="1080000" cy="10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64" y="1939031"/>
            <a:ext cx="1080000" cy="10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96" y="1939031"/>
            <a:ext cx="1080000" cy="108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19463778">
            <a:off x="344281" y="1159456"/>
            <a:ext cx="16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Face detection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 rot="19463778">
            <a:off x="130321" y="3408453"/>
            <a:ext cx="215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Intrusion detection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 rot="19463778">
            <a:off x="2924679" y="1159456"/>
            <a:ext cx="16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Scene change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 rot="19463778">
            <a:off x="2605429" y="3408453"/>
            <a:ext cx="215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 line detection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 rot="19463778">
            <a:off x="5246355" y="765198"/>
            <a:ext cx="305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Audio exception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 rot="19463778">
            <a:off x="5314897" y="3408453"/>
            <a:ext cx="215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Defocus detection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 rot="19463778">
            <a:off x="7821223" y="1159456"/>
            <a:ext cx="16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 tracking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/>
          <p:nvPr/>
        </p:nvSpPr>
        <p:spPr>
          <a:xfrm>
            <a:off x="107504" y="0"/>
            <a:ext cx="51845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Alarm Trigger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416" y="566252"/>
            <a:ext cx="1259632" cy="45719"/>
          </a:xfrm>
          <a:prstGeom prst="rect">
            <a:avLst/>
          </a:prstGeom>
          <a:solidFill>
            <a:srgbClr val="237CB0"/>
          </a:solidFill>
          <a:ln>
            <a:solidFill>
              <a:srgbClr val="237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18048" y="566636"/>
            <a:ext cx="792088" cy="45719"/>
          </a:xfrm>
          <a:prstGeom prst="rect">
            <a:avLst/>
          </a:prstGeom>
          <a:solidFill>
            <a:srgbClr val="323333"/>
          </a:solidFill>
          <a:ln>
            <a:solidFill>
              <a:srgbClr val="32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26" y="3128650"/>
            <a:ext cx="1080000" cy="10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67" y="3128650"/>
            <a:ext cx="1080000" cy="10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31590"/>
            <a:ext cx="1080000" cy="10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11" y="1131590"/>
            <a:ext cx="1080000" cy="10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82" y="1131590"/>
            <a:ext cx="1080000" cy="10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7" y="3128650"/>
            <a:ext cx="1080000" cy="10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0" y="1131590"/>
            <a:ext cx="1080000" cy="108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0" y="235560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an email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83768" y="235560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Upload to FTP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5616" y="43470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 0/1 signal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21038" y="43527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snapshot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60032" y="23556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 to SD record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52320" y="2355606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 to track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PTZ only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92688" y="4352786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Call a preset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PTZ only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/>
          <p:nvPr/>
        </p:nvSpPr>
        <p:spPr>
          <a:xfrm>
            <a:off x="107504" y="0"/>
            <a:ext cx="532859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Event Record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416" y="566252"/>
            <a:ext cx="1259632" cy="45719"/>
          </a:xfrm>
          <a:prstGeom prst="rect">
            <a:avLst/>
          </a:prstGeom>
          <a:solidFill>
            <a:srgbClr val="237CB0"/>
          </a:solidFill>
          <a:ln>
            <a:solidFill>
              <a:srgbClr val="237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18048" y="566636"/>
            <a:ext cx="792088" cy="45719"/>
          </a:xfrm>
          <a:prstGeom prst="rect">
            <a:avLst/>
          </a:prstGeom>
          <a:solidFill>
            <a:srgbClr val="323333"/>
          </a:solidFill>
          <a:ln>
            <a:solidFill>
              <a:srgbClr val="32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3079" y="954752"/>
            <a:ext cx="3450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Search record by smart events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9862"/>
            <a:ext cx="8847472" cy="1197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4" y="2042122"/>
            <a:ext cx="852530" cy="852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88" y="2042122"/>
            <a:ext cx="852530" cy="852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" y="2042122"/>
            <a:ext cx="852530" cy="852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00" y="2042122"/>
            <a:ext cx="852530" cy="852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22" y="2042122"/>
            <a:ext cx="852530" cy="8525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66" y="2042122"/>
            <a:ext cx="852530" cy="8525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10" y="2042122"/>
            <a:ext cx="852530" cy="852530"/>
          </a:xfrm>
          <a:prstGeom prst="rect">
            <a:avLst/>
          </a:prstGeom>
        </p:spPr>
      </p:pic>
      <p:cxnSp>
        <p:nvCxnSpPr>
          <p:cNvPr id="14" name="直接连接符 13"/>
          <p:cNvCxnSpPr>
            <a:stCxn id="9" idx="2"/>
          </p:cNvCxnSpPr>
          <p:nvPr/>
        </p:nvCxnSpPr>
        <p:spPr>
          <a:xfrm>
            <a:off x="920445" y="2894653"/>
            <a:ext cx="339189" cy="104525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15689" y="2894653"/>
            <a:ext cx="339189" cy="104071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406124" y="2894652"/>
            <a:ext cx="304809" cy="106041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842950" y="2874947"/>
            <a:ext cx="304809" cy="106041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072573" y="2879446"/>
            <a:ext cx="339189" cy="1045250"/>
          </a:xfrm>
          <a:prstGeom prst="line">
            <a:avLst/>
          </a:prstGeom>
          <a:ln w="12700">
            <a:solidFill>
              <a:srgbClr val="0A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624537" y="2864279"/>
            <a:ext cx="304809" cy="1060416"/>
          </a:xfrm>
          <a:prstGeom prst="line">
            <a:avLst/>
          </a:prstGeom>
          <a:ln w="12700">
            <a:solidFill>
              <a:srgbClr val="0A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7" idx="2"/>
          </p:cNvCxnSpPr>
          <p:nvPr/>
        </p:nvCxnSpPr>
        <p:spPr>
          <a:xfrm flipH="1">
            <a:off x="4512570" y="2894653"/>
            <a:ext cx="741" cy="1040711"/>
          </a:xfrm>
          <a:prstGeom prst="line">
            <a:avLst/>
          </a:prstGeom>
          <a:ln w="12700">
            <a:solidFill>
              <a:srgbClr val="0A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944" y="2946350"/>
            <a:ext cx="1698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Face detection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96032" y="2931425"/>
            <a:ext cx="1431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Intrusion detection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71396" y="2931424"/>
            <a:ext cx="1698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Scene change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0211" y="2930030"/>
            <a:ext cx="1564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 line detection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4265" y="2946349"/>
            <a:ext cx="1385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Audio exception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86119" y="2946348"/>
            <a:ext cx="1442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Defocus detection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17941" y="2946347"/>
            <a:ext cx="1698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 tracking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06171" y="954752"/>
            <a:ext cx="3450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Search snapshot for preview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416" y="566252"/>
            <a:ext cx="1259632" cy="45719"/>
          </a:xfrm>
          <a:prstGeom prst="rect">
            <a:avLst/>
          </a:prstGeom>
          <a:solidFill>
            <a:srgbClr val="237CB0"/>
          </a:solidFill>
          <a:ln>
            <a:solidFill>
              <a:srgbClr val="237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18048" y="566636"/>
            <a:ext cx="792088" cy="45719"/>
          </a:xfrm>
          <a:prstGeom prst="rect">
            <a:avLst/>
          </a:prstGeom>
          <a:solidFill>
            <a:srgbClr val="323333"/>
          </a:solidFill>
          <a:ln>
            <a:solidFill>
              <a:srgbClr val="32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4" y="3003958"/>
            <a:ext cx="1440000" cy="1440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4" y="1059582"/>
            <a:ext cx="1440000" cy="1440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4" y="1059582"/>
            <a:ext cx="1440000" cy="1440000"/>
          </a:xfrm>
          <a:prstGeom prst="rect">
            <a:avLst/>
          </a:prstGeom>
        </p:spPr>
      </p:pic>
      <p:sp>
        <p:nvSpPr>
          <p:cNvPr id="45" name="1 Título"/>
          <p:cNvSpPr txBox="1"/>
          <p:nvPr/>
        </p:nvSpPr>
        <p:spPr>
          <a:xfrm>
            <a:off x="107504" y="0"/>
            <a:ext cx="78488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Enhanced Smart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4" y="3003958"/>
            <a:ext cx="1440000" cy="144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9712" y="11315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ANPR (LPR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28184" y="11315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Voice tracking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979712" y="315106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counting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28184" y="314781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Face recognition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23"/>
          <p:cNvSpPr txBox="1"/>
          <p:nvPr/>
        </p:nvSpPr>
        <p:spPr>
          <a:xfrm>
            <a:off x="1979712" y="1545054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ANPR(LPR) in IP Camera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Entrance Management in NVR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文本框 23"/>
          <p:cNvSpPr txBox="1"/>
          <p:nvPr/>
        </p:nvSpPr>
        <p:spPr>
          <a:xfrm>
            <a:off x="6228184" y="156363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3 microphones in fisheye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Track voice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1979712" y="3667731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 people in IP Camera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Data statistics in NVR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文本框 23"/>
          <p:cNvSpPr txBox="1"/>
          <p:nvPr/>
        </p:nvSpPr>
        <p:spPr>
          <a:xfrm>
            <a:off x="6228184" y="3686315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/>
              </a:rPr>
              <a:t>Embedded Face recognition in Smart bar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42" y="1561023"/>
            <a:ext cx="3034458" cy="1896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2" y="1"/>
            <a:ext cx="3030457" cy="167457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4006" y="64890"/>
            <a:ext cx="2407092" cy="31542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Microsoft YaHei UI" panose="020B0503020204020204" pitchFamily="34" charset="-122"/>
              </a:rPr>
              <a:t>Mall of Qatar,</a:t>
            </a:r>
            <a:r>
              <a:rPr lang="zh-CN" altLang="en-US" sz="1600" b="1" dirty="0">
                <a:solidFill>
                  <a:schemeClr val="bg1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ea typeface="Microsoft YaHei UI" panose="020B0503020204020204" pitchFamily="34" charset="-122"/>
              </a:rPr>
              <a:t>Qatar</a:t>
            </a:r>
            <a:endParaRPr lang="zh-CN" altLang="en-US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07" y="-21379"/>
            <a:ext cx="3111935" cy="1695951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2849324" y="64891"/>
            <a:ext cx="2277384" cy="44321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Hilton Hotels and Resorts</a:t>
            </a:r>
            <a:r>
              <a:rPr lang="zh-CN" alt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CN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UAE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04447" y="-19045"/>
            <a:ext cx="3039555" cy="172849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76256" y="-22173"/>
            <a:ext cx="1965344" cy="562028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err="1" smtClean="0">
                <a:solidFill>
                  <a:schemeClr val="bg1"/>
                </a:solidFill>
                <a:ea typeface="Microsoft YaHei UI" panose="020B0503020204020204" pitchFamily="34" charset="-122"/>
              </a:rPr>
              <a:t>Gangnam</a:t>
            </a:r>
            <a:r>
              <a:rPr lang="en-US" altLang="zh-CN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 District, Korea</a:t>
            </a:r>
            <a:endParaRPr lang="zh-CN" altLang="en-US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4" y="1674573"/>
            <a:ext cx="3025312" cy="1689266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174008" y="2814099"/>
            <a:ext cx="2429667" cy="5138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Kia Motors Factory, Slovakia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08" y="1674573"/>
            <a:ext cx="3117032" cy="196373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989022" y="3002415"/>
            <a:ext cx="3248446" cy="619075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Microsoft YaHei UI" panose="020B0503020204020204" pitchFamily="34" charset="-122"/>
              </a:rPr>
              <a:t>Sports Arena “</a:t>
            </a:r>
            <a:r>
              <a:rPr lang="en-US" altLang="zh-CN" sz="1600" b="1" dirty="0" err="1">
                <a:solidFill>
                  <a:schemeClr val="bg1"/>
                </a:solidFill>
                <a:ea typeface="Microsoft YaHei UI" panose="020B0503020204020204" pitchFamily="34" charset="-122"/>
              </a:rPr>
              <a:t>Palacoccia</a:t>
            </a:r>
            <a:r>
              <a:rPr lang="en-US" altLang="zh-CN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”, Italy</a:t>
            </a:r>
            <a:endParaRPr lang="zh-CN" altLang="en-US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1" y="3337497"/>
            <a:ext cx="3112697" cy="1806004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69308" y="3448133"/>
            <a:ext cx="2359859" cy="340705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Nairobi-</a:t>
            </a:r>
            <a:r>
              <a:rPr lang="en-US" altLang="zh-CN" sz="1600" b="1" dirty="0" err="1">
                <a:solidFill>
                  <a:schemeClr val="bg1"/>
                </a:solidFill>
              </a:rPr>
              <a:t>Maroba</a:t>
            </a:r>
            <a:r>
              <a:rPr lang="en-US" altLang="zh-CN" sz="1600" b="1" dirty="0">
                <a:solidFill>
                  <a:schemeClr val="bg1"/>
                </a:solidFill>
              </a:rPr>
              <a:t> Railway, Kenya</a:t>
            </a:r>
            <a:endParaRPr lang="zh-CN" altLang="en-US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96" y="3349144"/>
            <a:ext cx="3189965" cy="1794356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170620" y="3469092"/>
            <a:ext cx="1498425" cy="340705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</a:rPr>
              <a:t>Gold Coast, Australia</a:t>
            </a:r>
            <a:endParaRPr lang="zh-CN" altLang="en-US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5620" y="3351427"/>
            <a:ext cx="2988381" cy="3228943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225393" y="3648478"/>
            <a:ext cx="2677154" cy="838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Bank of Central African States , Cameroon</a:t>
            </a:r>
            <a:endParaRPr lang="zh-CN" altLang="en-US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9358" y="-12665"/>
            <a:ext cx="9172516" cy="5165673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33231" y="1679731"/>
            <a:ext cx="9177231" cy="101566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4400" dirty="0" smtClean="0">
                <a:solidFill>
                  <a:srgbClr val="FFC000"/>
                </a:solidFill>
                <a:latin typeface="+mn-lt"/>
              </a:rPr>
              <a:t>Covered more than </a:t>
            </a:r>
            <a:r>
              <a:rPr lang="en-US" altLang="zh-CN" sz="6000" b="1" dirty="0" smtClean="0">
                <a:solidFill>
                  <a:srgbClr val="FFC000"/>
                </a:solidFill>
                <a:latin typeface="+mn-lt"/>
              </a:rPr>
              <a:t>105</a:t>
            </a:r>
            <a:r>
              <a:rPr lang="en-US" altLang="zh-CN" sz="4400" dirty="0" smtClean="0">
                <a:solidFill>
                  <a:srgbClr val="FFC000"/>
                </a:solidFill>
                <a:latin typeface="+mn-lt"/>
              </a:rPr>
              <a:t> countries</a:t>
            </a:r>
            <a:endParaRPr lang="zh-CN" altLang="en-US" sz="4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94c9bb6d-4ec8-475e-a58b-8bc18e09489a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WPS 演示</Application>
  <PresentationFormat>全屏显示(16:9)</PresentationFormat>
  <Paragraphs>133</Paragraphs>
  <Slides>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Microsoft YaHei UI</vt:lpstr>
      <vt:lpstr>Calibri</vt:lpstr>
      <vt:lpstr>Arial Black</vt:lpstr>
      <vt:lpstr>Yu Gothic UI Light</vt:lpstr>
      <vt:lpstr>MS UI Gothic</vt:lpstr>
      <vt:lpstr>微软雅黑</vt:lpstr>
      <vt:lpstr>Lucida Sans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Darren Wang</dc:creator>
  <cp:lastModifiedBy>QXTECH</cp:lastModifiedBy>
  <cp:revision>5</cp:revision>
  <dcterms:created xsi:type="dcterms:W3CDTF">2017-08-26T02:25:00Z</dcterms:created>
  <dcterms:modified xsi:type="dcterms:W3CDTF">2019-03-12T07:03:42Z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